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80"/>
  </p:normalViewPr>
  <p:slideViewPr>
    <p:cSldViewPr>
      <p:cViewPr>
        <p:scale>
          <a:sx n="70" d="100"/>
          <a:sy n="70" d="100"/>
        </p:scale>
        <p:origin x="4424" y="-65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5/18/18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Roman" panose="02000503020000020003" pitchFamily="2" charset="0"/>
            </a:endParaRPr>
          </a:p>
        </p:txBody>
      </p:sp>
      <p:sp>
        <p:nvSpPr>
          <p:cNvPr id="2" name="TextBox 1"/>
          <p:cNvSpPr txBox="1"/>
          <p:nvPr/>
        </p:nvSpPr>
        <p:spPr>
          <a:xfrm>
            <a:off x="6039188" y="520700"/>
            <a:ext cx="18043525" cy="3279359"/>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Solenoid</a:t>
            </a:r>
          </a:p>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Superconducting Magnet</a:t>
            </a:r>
          </a:p>
          <a:p>
            <a:pPr algn="ctr">
              <a:lnSpc>
                <a:spcPts val="8400"/>
              </a:lnSpc>
              <a:tabLst>
                <a:tab pos="3644900" algn="l"/>
                <a:tab pos="7785100" algn="l"/>
                <a:tab pos="8255000" algn="l"/>
              </a:tabLst>
            </a:pPr>
            <a:r>
              <a:rPr lang="en-US" altLang="zh-CN" sz="8000" dirty="0">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71000" y="4410655"/>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What is it?</a:t>
              </a:r>
              <a:endParaRPr lang="zh-CN" altLang="en-US" sz="3600"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4122850" cy="6874768"/>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433379"/>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Tech Specs</a:t>
              </a:r>
              <a:endParaRPr lang="zh-CN" altLang="en-US" sz="3600" b="1" dirty="0">
                <a:latin typeface="Avenir Roman"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380535"/>
              <a:ext cx="9317958" cy="3522165"/>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venir Roman"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474304" y="4417005"/>
            <a:ext cx="15584780" cy="18730656"/>
            <a:chOff x="273050" y="4880131"/>
            <a:chExt cx="9317958" cy="15878456"/>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52647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Designing the Solenoid Magnet</a:t>
              </a:r>
              <a:endParaRPr lang="zh-CN" altLang="en-US" sz="3600" b="1" dirty="0">
                <a:latin typeface="Avenir Roman"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507124"/>
              <a:ext cx="9317958" cy="1525146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3666450" y="39738484"/>
            <a:ext cx="6466629" cy="2922293"/>
            <a:chOff x="273050" y="4818468"/>
            <a:chExt cx="9317958" cy="4084230"/>
          </a:xfrm>
        </p:grpSpPr>
        <p:sp>
          <p:nvSpPr>
            <p:cNvPr id="79" name="Freeform 3">
              <a:extLst>
                <a:ext uri="{FF2B5EF4-FFF2-40B4-BE49-F238E27FC236}">
                  <a16:creationId xmlns:a16="http://schemas.microsoft.com/office/drawing/2014/main" id="{62184687-BC39-FF40-96EF-E6D790D71A6C}"/>
                </a:ext>
              </a:extLst>
            </p:cNvPr>
            <p:cNvSpPr/>
            <p:nvPr/>
          </p:nvSpPr>
          <p:spPr>
            <a:xfrm>
              <a:off x="273050" y="4818468"/>
              <a:ext cx="9317958" cy="840988"/>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Contributing Institutions</a:t>
              </a:r>
              <a:endParaRPr lang="zh-CN" altLang="en-US" sz="3600" b="1" dirty="0">
                <a:latin typeface="Avenir Roman"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5812192"/>
              <a:ext cx="9317958" cy="309050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342900" indent="-342900">
                <a:buFont typeface="Arial" panose="020B0604020202020204" pitchFamily="34" charset="0"/>
                <a:buChar char="•"/>
              </a:pPr>
              <a:r>
                <a:rPr lang="en-US" sz="2400" dirty="0">
                  <a:solidFill>
                    <a:schemeClr val="tx1"/>
                  </a:solidFill>
                  <a:latin typeface="Avenir Roman" panose="02000503020000020003" pitchFamily="2" charset="0"/>
                </a:rPr>
                <a:t>Jefferson Lab, Newport News, VA, USA</a:t>
              </a:r>
            </a:p>
            <a:p>
              <a:pPr marL="342900" indent="-342900">
                <a:buFont typeface="Arial" panose="020B0604020202020204" pitchFamily="34" charset="0"/>
                <a:buChar char="•"/>
              </a:pPr>
              <a:r>
                <a:rPr lang="en-US" sz="2400" dirty="0">
                  <a:solidFill>
                    <a:schemeClr val="tx1"/>
                  </a:solidFill>
                  <a:latin typeface="Avenir Roman" panose="02000503020000020003" pitchFamily="2" charset="0"/>
                </a:rPr>
                <a:t>Everson-Tesla </a:t>
              </a:r>
              <a:r>
                <a:rPr lang="en-US" sz="2400" dirty="0" err="1">
                  <a:solidFill>
                    <a:schemeClr val="tx1"/>
                  </a:solidFill>
                  <a:latin typeface="Avenir Roman" panose="02000503020000020003" pitchFamily="2" charset="0"/>
                </a:rPr>
                <a:t>Inc</a:t>
              </a:r>
              <a:r>
                <a:rPr lang="en-US" sz="2400" dirty="0">
                  <a:solidFill>
                    <a:schemeClr val="tx1"/>
                  </a:solidFill>
                  <a:latin typeface="Avenir Roman" panose="02000503020000020003" pitchFamily="2" charset="0"/>
                </a:rPr>
                <a:t>, Nazareth, PA, USA</a:t>
              </a:r>
            </a:p>
            <a:p>
              <a:pPr marL="342900" indent="-342900">
                <a:buFont typeface="Arial" panose="020B0604020202020204" pitchFamily="34" charset="0"/>
                <a:buChar char="•"/>
              </a:pPr>
              <a:r>
                <a:rPr lang="en-US" sz="2400" dirty="0">
                  <a:solidFill>
                    <a:schemeClr val="tx1"/>
                  </a:solidFill>
                  <a:latin typeface="Avenir Roman" panose="02000503020000020003" pitchFamily="2" charset="0"/>
                </a:rPr>
                <a:t>Tesla Engineering, England, UK</a:t>
              </a:r>
            </a:p>
          </p:txBody>
        </p:sp>
      </p:grpSp>
      <p:grpSp>
        <p:nvGrpSpPr>
          <p:cNvPr id="91" name="Group 90">
            <a:extLst>
              <a:ext uri="{FF2B5EF4-FFF2-40B4-BE49-F238E27FC236}">
                <a16:creationId xmlns:a16="http://schemas.microsoft.com/office/drawing/2014/main" id="{75E1649E-4D1F-8C40-9A74-FFE1DE45F88E}"/>
              </a:ext>
            </a:extLst>
          </p:cNvPr>
          <p:cNvGrpSpPr/>
          <p:nvPr/>
        </p:nvGrpSpPr>
        <p:grpSpPr>
          <a:xfrm>
            <a:off x="145824" y="23267210"/>
            <a:ext cx="23368226" cy="19393565"/>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4840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Building and Installing the Solenoid</a:t>
              </a:r>
              <a:endParaRPr lang="zh-CN" altLang="en-US" sz="3600" b="1" dirty="0">
                <a:latin typeface="Avenir Roman"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472631"/>
              <a:ext cx="32027549" cy="1039665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3666450" y="23267210"/>
            <a:ext cx="6420186" cy="16013766"/>
            <a:chOff x="273050" y="4880131"/>
            <a:chExt cx="9317958" cy="10817487"/>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57106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Did you know?</a:t>
              </a:r>
              <a:endParaRPr lang="zh-CN" altLang="en-US" sz="3600" b="1" dirty="0">
                <a:latin typeface="Avenir Roman"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586472"/>
              <a:ext cx="9317958" cy="1011114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425449" y="5168900"/>
            <a:ext cx="13576633" cy="4154984"/>
          </a:xfrm>
          <a:prstGeom prst="rect">
            <a:avLst/>
          </a:prstGeom>
          <a:noFill/>
        </p:spPr>
        <p:txBody>
          <a:bodyPr wrap="square" rtlCol="0">
            <a:spAutoFit/>
          </a:bodyPr>
          <a:lstStyle/>
          <a:p>
            <a:r>
              <a:rPr lang="en-US" sz="2400" dirty="0">
                <a:latin typeface="Avenir Roman" panose="02000503020000020003" pitchFamily="2" charset="0"/>
              </a:rPr>
              <a:t>The Solenoid Superconducting Magnet is used to:</a:t>
            </a:r>
          </a:p>
          <a:p>
            <a:endParaRPr lang="en-US" sz="2400" dirty="0">
              <a:latin typeface="Avenir Roman" panose="02000503020000020003" pitchFamily="2" charset="0"/>
            </a:endParaRPr>
          </a:p>
          <a:p>
            <a:pPr marL="457200" indent="-457200">
              <a:buFont typeface="+mj-lt"/>
              <a:buAutoNum type="arabicPeriod"/>
            </a:pPr>
            <a:r>
              <a:rPr lang="en-US" sz="2400" b="1" dirty="0">
                <a:latin typeface="Avenir Roman" panose="02000503020000020003" pitchFamily="2" charset="0"/>
              </a:rPr>
              <a:t>Bend the particle trajectories so the detectors can measure their momentum</a:t>
            </a:r>
          </a:p>
          <a:p>
            <a:pPr marL="457200" indent="-457200">
              <a:buFont typeface="+mj-lt"/>
              <a:buAutoNum type="arabicPeriod"/>
            </a:pPr>
            <a:r>
              <a:rPr lang="en-US" sz="2400" b="1" dirty="0">
                <a:latin typeface="Avenir Roman" panose="02000503020000020003" pitchFamily="2" charset="0"/>
              </a:rPr>
              <a:t>Provide Magnetic Shielding against background from the beam</a:t>
            </a:r>
          </a:p>
          <a:p>
            <a:endParaRPr lang="en-US" sz="2400" dirty="0">
              <a:latin typeface="Avenir Roman" panose="02000503020000020003" pitchFamily="2" charset="0"/>
            </a:endParaRPr>
          </a:p>
          <a:p>
            <a:r>
              <a:rPr lang="en-US" sz="2400" dirty="0">
                <a:latin typeface="Avenir Roman" panose="02000503020000020003" pitchFamily="2" charset="0"/>
              </a:rPr>
              <a:t>The charged particles produced by nuclear reactions between the beam and the target are steered by the Solenoid magnetic field so that they can be detected by the different physics detectors. </a:t>
            </a:r>
          </a:p>
          <a:p>
            <a:r>
              <a:rPr lang="en-US" sz="2400" dirty="0">
                <a:latin typeface="Avenir Roman" panose="02000503020000020003" pitchFamily="2" charset="0"/>
              </a:rPr>
              <a:t>The high intensity beam produces a background halo that the solenoid shields: w/o its magnetic protection, carrying out experiments would be impossible.</a:t>
            </a:r>
          </a:p>
          <a:p>
            <a:endParaRPr lang="en-US" sz="2400" dirty="0">
              <a:latin typeface="Avenir Roman" panose="02000503020000020003" pitchFamily="2" charset="0"/>
            </a:endParaRPr>
          </a:p>
        </p:txBody>
      </p:sp>
      <p:sp>
        <p:nvSpPr>
          <p:cNvPr id="116" name="TextBox 115">
            <a:extLst>
              <a:ext uri="{FF2B5EF4-FFF2-40B4-BE49-F238E27FC236}">
                <a16:creationId xmlns:a16="http://schemas.microsoft.com/office/drawing/2014/main" id="{323CD00F-ADBC-2B43-9718-303BDECFA26D}"/>
              </a:ext>
            </a:extLst>
          </p:cNvPr>
          <p:cNvSpPr txBox="1"/>
          <p:nvPr/>
        </p:nvSpPr>
        <p:spPr>
          <a:xfrm>
            <a:off x="24027150" y="24752299"/>
            <a:ext cx="5633954" cy="1425005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Roman" panose="02000503020000020003" pitchFamily="2" charset="0"/>
              </a:rPr>
              <a:t>The freezer in your refrigerator at home keeps your ice-cream cold at -18</a:t>
            </a:r>
            <a:r>
              <a:rPr lang="en-US" sz="2000" baseline="30000" dirty="0">
                <a:latin typeface="Avenir Roman" panose="02000503020000020003" pitchFamily="2" charset="0"/>
              </a:rPr>
              <a:t>o</a:t>
            </a:r>
            <a:r>
              <a:rPr lang="en-US" sz="2000" dirty="0">
                <a:latin typeface="Avenir Roman" panose="02000503020000020003" pitchFamily="2" charset="0"/>
              </a:rPr>
              <a:t>C (about 0</a:t>
            </a:r>
            <a:r>
              <a:rPr lang="en-US" sz="2000" baseline="30000" dirty="0">
                <a:latin typeface="Avenir Roman" panose="02000503020000020003" pitchFamily="2" charset="0"/>
              </a:rPr>
              <a:t>o</a:t>
            </a:r>
            <a:r>
              <a:rPr lang="en-US" sz="2000" dirty="0">
                <a:latin typeface="Avenir Roman" panose="02000503020000020003" pitchFamily="2" charset="0"/>
              </a:rPr>
              <a:t>F). The Solenoid superconducting coils are kept cold at -268</a:t>
            </a:r>
            <a:r>
              <a:rPr lang="en-US" sz="2000" baseline="30000" dirty="0">
                <a:latin typeface="Avenir Roman" panose="02000503020000020003" pitchFamily="2" charset="0"/>
              </a:rPr>
              <a:t>o</a:t>
            </a:r>
            <a:r>
              <a:rPr lang="en-US" sz="2000" dirty="0">
                <a:latin typeface="Avenir Roman" panose="02000503020000020003" pitchFamily="2" charset="0"/>
              </a:rPr>
              <a:t>C (-450</a:t>
            </a:r>
            <a:r>
              <a:rPr lang="en-US" sz="2000" baseline="30000" dirty="0">
                <a:latin typeface="Avenir Roman" panose="02000503020000020003" pitchFamily="2" charset="0"/>
              </a:rPr>
              <a:t>o</a:t>
            </a:r>
            <a:r>
              <a:rPr lang="en-US" sz="2000" dirty="0">
                <a:latin typeface="Avenir Roman" panose="02000503020000020003" pitchFamily="2" charset="0"/>
              </a:rPr>
              <a:t>F) – nearly as cold as outer space! We use liquid Helium to do that!</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Helium gas was first discovered on August 18</a:t>
            </a:r>
            <a:r>
              <a:rPr lang="en-US" sz="2000" baseline="30000" dirty="0">
                <a:latin typeface="Avenir Roman" panose="02000503020000020003" pitchFamily="2" charset="0"/>
              </a:rPr>
              <a:t>th</a:t>
            </a:r>
            <a:r>
              <a:rPr lang="en-US" sz="2000" dirty="0">
                <a:latin typeface="Avenir Roman" panose="02000503020000020003" pitchFamily="2" charset="0"/>
              </a:rPr>
              <a:t> 1868 during a total solar eclipse of the sun. A scientist managed to liquefy it on July 10</a:t>
            </a:r>
            <a:r>
              <a:rPr lang="en-US" sz="2000" baseline="30000" dirty="0">
                <a:latin typeface="Avenir Roman" panose="02000503020000020003" pitchFamily="2" charset="0"/>
              </a:rPr>
              <a:t>th</a:t>
            </a:r>
            <a:r>
              <a:rPr lang="en-US" sz="2000" dirty="0">
                <a:latin typeface="Avenir Roman" panose="02000503020000020003" pitchFamily="2" charset="0"/>
              </a:rPr>
              <a:t> 1908 – yes….the same scientist who discovered superconductivity, </a:t>
            </a:r>
            <a:r>
              <a:rPr lang="en-US" sz="2000" dirty="0" err="1">
                <a:latin typeface="Avenir Roman" panose="02000503020000020003" pitchFamily="2" charset="0"/>
              </a:rPr>
              <a:t>Kamerlingh</a:t>
            </a:r>
            <a:r>
              <a:rPr lang="en-US" sz="2000" dirty="0">
                <a:latin typeface="Avenir Roman" panose="02000503020000020003" pitchFamily="2" charset="0"/>
              </a:rPr>
              <a:t> </a:t>
            </a:r>
            <a:r>
              <a:rPr lang="en-US" sz="2000" dirty="0" err="1">
                <a:latin typeface="Avenir Roman" panose="02000503020000020003" pitchFamily="2" charset="0"/>
              </a:rPr>
              <a:t>Onnes</a:t>
            </a:r>
            <a:r>
              <a:rPr lang="en-US" sz="2000" dirty="0">
                <a:latin typeface="Avenir Roman" panose="02000503020000020003" pitchFamily="2" charset="0"/>
              </a:rPr>
              <a:t>. That was on a Friday, in case you were wondering.</a:t>
            </a:r>
          </a:p>
          <a:p>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Solenoid magnet was designed in a little town on the South coast of England, built in the heart of coal country in Pennsylvania and is now installed in the greatest state of the nation, Virginia – the birthplace of America!</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When the Solenoid is fully powered up, it has as much energy as 11 Toyota SUVs traveling at 75 MPH on the highway or 8 pounds of TNT! Yes….even more energy than that Torus magnet next to it.</a:t>
            </a:r>
          </a:p>
          <a:p>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Niobium Titanium is the superconductor used in the Solenoid coils. The metal Niobium is presently only mined in two places on Earth – Brazil and Canada.</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magnetic field produced by the Solenoid magnet is more than 100000  times stronger that the Earth’s magnetic field!</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central bore of the Solenoid is large enough for you to crawl into it…….don’t do it though!</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b="1" dirty="0">
                <a:solidFill>
                  <a:srgbClr val="FF0000"/>
                </a:solidFill>
                <a:latin typeface="Avenir Roman" panose="02000503020000020003" pitchFamily="2" charset="0"/>
              </a:rPr>
              <a:t>YOU ARE STANDING NEXT TO THE ONLY SUPERCONDUCTING MAGNET OF THIS TYPE IN THE WORLD!  </a:t>
            </a:r>
            <a:r>
              <a:rPr lang="en-US" sz="2000" b="1" dirty="0">
                <a:solidFill>
                  <a:srgbClr val="FF0000"/>
                </a:solidFill>
                <a:latin typeface="Avenir Roman" panose="02000503020000020003" pitchFamily="2" charset="0"/>
                <a:sym typeface="Wingdings" panose="05000000000000000000" pitchFamily="2" charset="2"/>
              </a:rPr>
              <a:t>Go on …………take a selfie with the Solenoid and tell the world!</a:t>
            </a:r>
            <a:endParaRPr lang="en-US" sz="2000" b="1" dirty="0">
              <a:solidFill>
                <a:srgbClr val="FF0000"/>
              </a:solidFill>
              <a:latin typeface="Avenir Roman"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7867511" y="9035714"/>
            <a:ext cx="6150568" cy="2077492"/>
          </a:xfrm>
          <a:prstGeom prst="rect">
            <a:avLst/>
          </a:prstGeom>
          <a:noFill/>
          <a:ln>
            <a:solidFill>
              <a:schemeClr val="accent1">
                <a:shade val="50000"/>
              </a:schemeClr>
            </a:solidFill>
          </a:ln>
        </p:spPr>
        <p:txBody>
          <a:bodyPr wrap="square" tIns="91440" rtlCol="0">
            <a:spAutoFit/>
          </a:bodyPr>
          <a:lstStyle/>
          <a:p>
            <a:r>
              <a:rPr lang="en-US" i="1" dirty="0">
                <a:latin typeface="Avenir Roman" panose="02000503020000020003" pitchFamily="2" charset="0"/>
              </a:rPr>
              <a:t>Left</a:t>
            </a:r>
            <a:r>
              <a:rPr lang="en-US" dirty="0">
                <a:latin typeface="Avenir Roman" panose="02000503020000020003" pitchFamily="2" charset="0"/>
              </a:rPr>
              <a:t>: The Solenoid magnet has 5 superconducting coils located within a vacuum jacket.  The coils are cooled to </a:t>
            </a:r>
          </a:p>
          <a:p>
            <a:r>
              <a:rPr lang="en-US" dirty="0">
                <a:latin typeface="Avenir Roman" panose="02000503020000020003" pitchFamily="2" charset="0"/>
              </a:rPr>
              <a:t>-268</a:t>
            </a:r>
            <a:r>
              <a:rPr lang="en-US" baseline="30000" dirty="0">
                <a:latin typeface="Avenir Roman" panose="02000503020000020003" pitchFamily="2" charset="0"/>
              </a:rPr>
              <a:t>o</a:t>
            </a:r>
            <a:r>
              <a:rPr lang="en-US" dirty="0">
                <a:latin typeface="Avenir Roman" panose="02000503020000020003" pitchFamily="2" charset="0"/>
              </a:rPr>
              <a:t>C (-450</a:t>
            </a:r>
            <a:r>
              <a:rPr lang="en-US" baseline="30000" dirty="0">
                <a:latin typeface="Avenir Roman" panose="02000503020000020003" pitchFamily="2" charset="0"/>
              </a:rPr>
              <a:t>o</a:t>
            </a:r>
            <a:r>
              <a:rPr lang="en-US" dirty="0">
                <a:latin typeface="Avenir Roman" panose="02000503020000020003" pitchFamily="2" charset="0"/>
              </a:rPr>
              <a:t>F). The vacuum jacket is like a thermos flask but in this case helps to keep the coils cold rather than hot.</a:t>
            </a:r>
          </a:p>
          <a:p>
            <a:r>
              <a:rPr lang="en-US" i="1" dirty="0">
                <a:latin typeface="Avenir Roman" panose="02000503020000020003" pitchFamily="2" charset="0"/>
              </a:rPr>
              <a:t>Below</a:t>
            </a:r>
            <a:r>
              <a:rPr lang="en-US" dirty="0">
                <a:latin typeface="Avenir Roman" panose="02000503020000020003" pitchFamily="2" charset="0"/>
              </a:rPr>
              <a:t>: The Solenoid magnet surrounded by physics detectors</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78698" y="33040582"/>
            <a:ext cx="10794864"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Superconducting coils being wound at Everson-Tesla </a:t>
            </a:r>
            <a:r>
              <a:rPr lang="en-US" dirty="0" err="1">
                <a:latin typeface="Avenir Roman" panose="02000503020000020003" pitchFamily="2" charset="0"/>
              </a:rPr>
              <a:t>Inc</a:t>
            </a:r>
            <a:r>
              <a:rPr lang="en-US" dirty="0">
                <a:latin typeface="Avenir Roman" panose="02000503020000020003" pitchFamily="2" charset="0"/>
              </a:rPr>
              <a:t>, Nazareth, PA</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638337" y="21815368"/>
            <a:ext cx="15213420"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Some design calculations and tests. </a:t>
            </a:r>
            <a:r>
              <a:rPr lang="en-US" i="1" dirty="0">
                <a:latin typeface="Avenir Roman" panose="02000503020000020003" pitchFamily="2" charset="0"/>
              </a:rPr>
              <a:t>Top left</a:t>
            </a:r>
            <a:r>
              <a:rPr lang="en-US" dirty="0">
                <a:latin typeface="Avenir Roman" panose="02000503020000020003" pitchFamily="2" charset="0"/>
              </a:rPr>
              <a:t>: Magnetic field produced by the solenoid </a:t>
            </a:r>
            <a:r>
              <a:rPr lang="en-US" i="1" dirty="0">
                <a:latin typeface="Avenir Roman" panose="02000503020000020003" pitchFamily="2" charset="0"/>
              </a:rPr>
              <a:t>Top Right</a:t>
            </a:r>
            <a:r>
              <a:rPr lang="en-US" dirty="0">
                <a:latin typeface="Avenir Roman" panose="02000503020000020003" pitchFamily="2" charset="0"/>
              </a:rPr>
              <a:t>: Calculation of coil resistances, voltages and temperatures during a quench.  </a:t>
            </a:r>
            <a:r>
              <a:rPr lang="en-US" i="1" dirty="0">
                <a:latin typeface="Avenir Roman" panose="02000503020000020003" pitchFamily="2" charset="0"/>
              </a:rPr>
              <a:t>Middle Left</a:t>
            </a:r>
            <a:r>
              <a:rPr lang="en-US" dirty="0">
                <a:latin typeface="Avenir Roman" panose="02000503020000020003" pitchFamily="2" charset="0"/>
              </a:rPr>
              <a:t>: Design of the superconducting coils. </a:t>
            </a:r>
            <a:r>
              <a:rPr lang="en-US" i="1" dirty="0">
                <a:latin typeface="Avenir Roman" panose="02000503020000020003" pitchFamily="2" charset="0"/>
              </a:rPr>
              <a:t>Bottom Left</a:t>
            </a:r>
            <a:r>
              <a:rPr lang="en-US" dirty="0">
                <a:latin typeface="Avenir Roman" panose="02000503020000020003" pitchFamily="2" charset="0"/>
              </a:rPr>
              <a:t>: Testing the mechanical strength of a stack of superconductors. </a:t>
            </a:r>
            <a:r>
              <a:rPr lang="en-US" i="1" dirty="0">
                <a:latin typeface="Avenir Roman" panose="02000503020000020003" pitchFamily="2" charset="0"/>
              </a:rPr>
              <a:t>Bottom Middle: </a:t>
            </a:r>
            <a:r>
              <a:rPr lang="en-US" dirty="0">
                <a:latin typeface="Avenir Roman" panose="02000503020000020003" pitchFamily="2" charset="0"/>
              </a:rPr>
              <a:t>Electrical circuit for the Solenoid </a:t>
            </a:r>
            <a:r>
              <a:rPr lang="en-US" i="1" dirty="0">
                <a:latin typeface="Avenir Roman" panose="02000503020000020003" pitchFamily="2" charset="0"/>
              </a:rPr>
              <a:t>Bottom Right </a:t>
            </a:r>
            <a:r>
              <a:rPr lang="en-US" dirty="0">
                <a:latin typeface="Avenir Roman" panose="02000503020000020003" pitchFamily="2" charset="0"/>
              </a:rPr>
              <a:t>: Checking to see how the magnetic fields from the Torus and the Solenoid interact with each other.</a:t>
            </a:r>
          </a:p>
        </p:txBody>
      </p:sp>
      <p:grpSp>
        <p:nvGrpSpPr>
          <p:cNvPr id="97" name="Group 15"/>
          <p:cNvGrpSpPr>
            <a:grpSpLocks/>
          </p:cNvGrpSpPr>
          <p:nvPr/>
        </p:nvGrpSpPr>
        <p:grpSpPr bwMode="auto">
          <a:xfrm>
            <a:off x="7893165" y="11178747"/>
            <a:ext cx="6093491" cy="4664283"/>
            <a:chOff x="2450077" y="1264002"/>
            <a:chExt cx="6465323" cy="5131847"/>
          </a:xfrm>
        </p:grpSpPr>
        <p:pic>
          <p:nvPicPr>
            <p:cNvPr id="98" name="Picture 97"/>
            <p:cNvPicPr>
              <a:picLocks/>
            </p:cNvPicPr>
            <p:nvPr/>
          </p:nvPicPr>
          <p:blipFill>
            <a:blip r:embed="rId5"/>
            <a:srcRect l="-613" b="1396"/>
            <a:stretch>
              <a:fillRect/>
            </a:stretch>
          </p:blipFill>
          <p:spPr bwMode="auto">
            <a:xfrm>
              <a:off x="2450077" y="1264002"/>
              <a:ext cx="6465323" cy="5131847"/>
            </a:xfrm>
            <a:prstGeom prst="rect">
              <a:avLst/>
            </a:prstGeom>
          </p:spPr>
        </p:pic>
        <p:sp>
          <p:nvSpPr>
            <p:cNvPr id="104" name="Rectangle 21"/>
            <p:cNvSpPr>
              <a:spLocks noChangeArrowheads="1"/>
            </p:cNvSpPr>
            <p:nvPr/>
          </p:nvSpPr>
          <p:spPr bwMode="auto">
            <a:xfrm>
              <a:off x="2515025" y="5710106"/>
              <a:ext cx="1447807" cy="685743"/>
            </a:xfrm>
            <a:prstGeom prst="rect">
              <a:avLst/>
            </a:prstGeom>
            <a:solidFill>
              <a:srgbClr val="2A2A2A"/>
            </a:solidFill>
            <a:ln w="9525">
              <a:noFill/>
              <a:round/>
              <a:headEnd/>
              <a:tailEnd/>
            </a:ln>
          </p:spPr>
          <p:txBody>
            <a:bodyPr>
              <a:prstTxWarp prst="textNoShape">
                <a:avLst/>
              </a:prstTxWarp>
            </a:bodyPr>
            <a:lstStyle/>
            <a:p>
              <a:pPr eaLnBrk="0" hangingPunct="0"/>
              <a:endParaRPr lang="en-US" sz="2400">
                <a:latin typeface="Times" pitchFamily="-110" charset="0"/>
              </a:endParaRPr>
            </a:p>
          </p:txBody>
        </p:sp>
      </p:grpSp>
      <p:pic>
        <p:nvPicPr>
          <p:cNvPr id="113" name="Picture 112"/>
          <p:cNvPicPr/>
          <p:nvPr/>
        </p:nvPicPr>
        <p:blipFill>
          <a:blip r:embed="rId6"/>
          <a:srcRect/>
          <a:stretch>
            <a:fillRect/>
          </a:stretch>
        </p:blipFill>
        <p:spPr bwMode="auto">
          <a:xfrm>
            <a:off x="9318919" y="17305534"/>
            <a:ext cx="4683164" cy="4871983"/>
          </a:xfrm>
          <a:prstGeom prst="rect">
            <a:avLst/>
          </a:prstGeom>
          <a:noFill/>
          <a:ln w="12700" cmpd="sng">
            <a:solidFill>
              <a:schemeClr val="tx1"/>
            </a:solidFill>
            <a:miter lim="800000"/>
            <a:headEnd/>
            <a:tailEnd/>
          </a:ln>
          <a:effectLst/>
        </p:spPr>
      </p:pic>
      <p:sp>
        <p:nvSpPr>
          <p:cNvPr id="50" name="TextBox 49">
            <a:extLst>
              <a:ext uri="{FF2B5EF4-FFF2-40B4-BE49-F238E27FC236}">
                <a16:creationId xmlns:a16="http://schemas.microsoft.com/office/drawing/2014/main" id="{1392D772-51D1-9249-8E0A-45A30B167231}"/>
              </a:ext>
            </a:extLst>
          </p:cNvPr>
          <p:cNvSpPr txBox="1"/>
          <p:nvPr/>
        </p:nvSpPr>
        <p:spPr>
          <a:xfrm>
            <a:off x="11225962" y="32829125"/>
            <a:ext cx="649668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Superconducting coils being prepared for potting with epoxy resin</a:t>
            </a:r>
          </a:p>
        </p:txBody>
      </p:sp>
      <p:sp>
        <p:nvSpPr>
          <p:cNvPr id="51" name="TextBox 50">
            <a:extLst>
              <a:ext uri="{FF2B5EF4-FFF2-40B4-BE49-F238E27FC236}">
                <a16:creationId xmlns:a16="http://schemas.microsoft.com/office/drawing/2014/main" id="{1392D772-51D1-9249-8E0A-45A30B167231}"/>
              </a:ext>
            </a:extLst>
          </p:cNvPr>
          <p:cNvSpPr txBox="1"/>
          <p:nvPr/>
        </p:nvSpPr>
        <p:spPr>
          <a:xfrm>
            <a:off x="13986656" y="41619981"/>
            <a:ext cx="4414533"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Installing the Copper cooling fingers which are used to cool the coils to liquid Helium temperatures</a:t>
            </a:r>
          </a:p>
        </p:txBody>
      </p:sp>
      <p:sp>
        <p:nvSpPr>
          <p:cNvPr id="52" name="TextBox 51">
            <a:extLst>
              <a:ext uri="{FF2B5EF4-FFF2-40B4-BE49-F238E27FC236}">
                <a16:creationId xmlns:a16="http://schemas.microsoft.com/office/drawing/2014/main" id="{1392D772-51D1-9249-8E0A-45A30B167231}"/>
              </a:ext>
            </a:extLst>
          </p:cNvPr>
          <p:cNvSpPr txBox="1"/>
          <p:nvPr/>
        </p:nvSpPr>
        <p:spPr>
          <a:xfrm>
            <a:off x="9318919" y="22326803"/>
            <a:ext cx="468316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Superconducting wire (Niobium Titanium or </a:t>
            </a:r>
            <a:r>
              <a:rPr lang="en-US" dirty="0" err="1">
                <a:latin typeface="Avenir Roman" panose="02000503020000020003" pitchFamily="2" charset="0"/>
              </a:rPr>
              <a:t>NbTi</a:t>
            </a:r>
            <a:r>
              <a:rPr lang="en-US" dirty="0">
                <a:latin typeface="Avenir Roman" panose="02000503020000020003" pitchFamily="2" charset="0"/>
              </a:rPr>
              <a:t>)</a:t>
            </a:r>
          </a:p>
        </p:txBody>
      </p:sp>
      <p:sp>
        <p:nvSpPr>
          <p:cNvPr id="54" name="TextBox 53">
            <a:extLst>
              <a:ext uri="{FF2B5EF4-FFF2-40B4-BE49-F238E27FC236}">
                <a16:creationId xmlns:a16="http://schemas.microsoft.com/office/drawing/2014/main" id="{1392D772-51D1-9249-8E0A-45A30B167231}"/>
              </a:ext>
            </a:extLst>
          </p:cNvPr>
          <p:cNvSpPr txBox="1"/>
          <p:nvPr/>
        </p:nvSpPr>
        <p:spPr>
          <a:xfrm>
            <a:off x="18516191" y="41896980"/>
            <a:ext cx="4724400" cy="692497"/>
          </a:xfrm>
          <a:prstGeom prst="rect">
            <a:avLst/>
          </a:prstGeom>
          <a:noFill/>
          <a:ln>
            <a:solidFill>
              <a:schemeClr val="accent1">
                <a:shade val="50000"/>
              </a:schemeClr>
            </a:solidFill>
          </a:ln>
        </p:spPr>
        <p:txBody>
          <a:bodyPr wrap="square" tIns="91440" rtlCol="0">
            <a:spAutoFit/>
          </a:bodyPr>
          <a:lstStyle/>
          <a:p>
            <a:pPr algn="ctr"/>
            <a:r>
              <a:rPr lang="en-US">
                <a:latin typeface="Avenir Roman" panose="02000503020000020003" pitchFamily="2" charset="0"/>
              </a:rPr>
              <a:t>Installing  physics </a:t>
            </a:r>
            <a:r>
              <a:rPr lang="en-US" dirty="0">
                <a:latin typeface="Avenir Roman" panose="02000503020000020003" pitchFamily="2" charset="0"/>
              </a:rPr>
              <a:t>detectors in and around the solenoid at JLab</a:t>
            </a:r>
          </a:p>
        </p:txBody>
      </p:sp>
      <p:pic>
        <p:nvPicPr>
          <p:cNvPr id="49"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991" y="17314482"/>
            <a:ext cx="8796659" cy="558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90650" y="241284"/>
            <a:ext cx="3268434" cy="3708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14"/>
          <p:cNvPicPr>
            <a:picLocks noChangeAspect="1" noChangeArrowheads="1"/>
          </p:cNvPicPr>
          <p:nvPr/>
        </p:nvPicPr>
        <p:blipFill rotWithShape="1">
          <a:blip r:embed="rId8">
            <a:extLst>
              <a:ext uri="{28A0092B-C50C-407E-A947-70E740481C1C}">
                <a14:useLocalDpi xmlns:a14="http://schemas.microsoft.com/office/drawing/2010/main" val="0"/>
              </a:ext>
            </a:extLst>
          </a:blip>
          <a:srcRect l="16755" t="26388" r="2332"/>
          <a:stretch/>
        </p:blipFill>
        <p:spPr bwMode="auto">
          <a:xfrm>
            <a:off x="465137" y="8964878"/>
            <a:ext cx="7247574" cy="689049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40591" y="5257058"/>
            <a:ext cx="6718392" cy="1036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626908" y="5293349"/>
            <a:ext cx="8417354" cy="6521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13414" y="11968165"/>
            <a:ext cx="8417354" cy="456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88806" y="15816624"/>
            <a:ext cx="3748849" cy="591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681200" y="16645324"/>
            <a:ext cx="3621583" cy="500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07301" y="17076710"/>
            <a:ext cx="6376987" cy="397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0554" y="24436625"/>
            <a:ext cx="10794864" cy="8469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893190" y="24435343"/>
            <a:ext cx="5468460" cy="8267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25962" y="24434325"/>
            <a:ext cx="6496684" cy="820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 name="TextBox 134">
            <a:extLst>
              <a:ext uri="{FF2B5EF4-FFF2-40B4-BE49-F238E27FC236}">
                <a16:creationId xmlns:a16="http://schemas.microsoft.com/office/drawing/2014/main" id="{1392D772-51D1-9249-8E0A-45A30B167231}"/>
              </a:ext>
            </a:extLst>
          </p:cNvPr>
          <p:cNvSpPr txBox="1"/>
          <p:nvPr/>
        </p:nvSpPr>
        <p:spPr>
          <a:xfrm>
            <a:off x="17846190" y="32829124"/>
            <a:ext cx="5515460"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Superconducting coils being fitted together using liquid Nitrogen</a:t>
            </a:r>
          </a:p>
        </p:txBody>
      </p:sp>
      <p:pic>
        <p:nvPicPr>
          <p:cNvPr id="1035"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86656" y="33670619"/>
            <a:ext cx="4406813" cy="7878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067" y="33647631"/>
            <a:ext cx="13559290" cy="842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 name="TextBox 135">
            <a:extLst>
              <a:ext uri="{FF2B5EF4-FFF2-40B4-BE49-F238E27FC236}">
                <a16:creationId xmlns:a16="http://schemas.microsoft.com/office/drawing/2014/main" id="{1392D772-51D1-9249-8E0A-45A30B167231}"/>
              </a:ext>
            </a:extLst>
          </p:cNvPr>
          <p:cNvSpPr txBox="1"/>
          <p:nvPr/>
        </p:nvSpPr>
        <p:spPr>
          <a:xfrm>
            <a:off x="278698" y="42140349"/>
            <a:ext cx="13592956"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Inserting the finished superconducting coils into their vacuum jacket</a:t>
            </a:r>
          </a:p>
        </p:txBody>
      </p:sp>
      <p:pic>
        <p:nvPicPr>
          <p:cNvPr id="1038" name="Picture 14"/>
          <p:cNvPicPr>
            <a:picLocks noChangeAspect="1" noChangeArrowheads="1"/>
          </p:cNvPicPr>
          <p:nvPr/>
        </p:nvPicPr>
        <p:blipFill rotWithShape="1">
          <a:blip r:embed="rId20">
            <a:extLst>
              <a:ext uri="{28A0092B-C50C-407E-A947-70E740481C1C}">
                <a14:useLocalDpi xmlns:a14="http://schemas.microsoft.com/office/drawing/2010/main" val="0"/>
              </a:ext>
            </a:extLst>
          </a:blip>
          <a:srcRect l="14513" r="23857"/>
          <a:stretch/>
        </p:blipFill>
        <p:spPr bwMode="auto">
          <a:xfrm>
            <a:off x="18516191" y="33670619"/>
            <a:ext cx="4724400" cy="815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3539</TotalTime>
  <Words>634</Words>
  <Application>Microsoft Macintosh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宋体</vt:lpstr>
      <vt:lpstr>Arial</vt:lpstr>
      <vt:lpstr>Arial Black</vt:lpstr>
      <vt:lpstr>Avenir Roman</vt:lpstr>
      <vt:lpstr>Calibri</vt:lpstr>
      <vt:lpstr>Times</vt:lpstr>
      <vt:lpstr>Wingdings</vt:lpstr>
      <vt:lpstr>Office Theme</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Ruben Fair</dc:creator>
  <cp:lastModifiedBy>Maurizio Ungaro</cp:lastModifiedBy>
  <cp:revision>296</cp:revision>
  <cp:lastPrinted>2018-04-25T20:58:51Z</cp:lastPrinted>
  <dcterms:created xsi:type="dcterms:W3CDTF">2006-08-16T00:00:00Z</dcterms:created>
  <dcterms:modified xsi:type="dcterms:W3CDTF">2018-05-18T12:13:43Z</dcterms:modified>
</cp:coreProperties>
</file>